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89" r:id="rId2"/>
    <p:sldId id="282" r:id="rId3"/>
    <p:sldId id="278" r:id="rId4"/>
    <p:sldId id="279" r:id="rId5"/>
    <p:sldId id="261" r:id="rId6"/>
    <p:sldId id="291" r:id="rId7"/>
    <p:sldId id="281" r:id="rId8"/>
    <p:sldId id="280" r:id="rId9"/>
    <p:sldId id="262" r:id="rId10"/>
    <p:sldId id="283" r:id="rId11"/>
    <p:sldId id="288" r:id="rId12"/>
    <p:sldId id="285" r:id="rId13"/>
    <p:sldId id="286" r:id="rId14"/>
    <p:sldId id="287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 Slides" id="{13299784-4D22-E443-9C1B-39731601B5E3}">
          <p14:sldIdLst>
            <p14:sldId id="289"/>
          </p14:sldIdLst>
        </p14:section>
        <p14:section name="Interior Slides" id="{8D556DFD-65E5-5B41-92F3-61DB2028DE03}">
          <p14:sldIdLst>
            <p14:sldId id="282"/>
            <p14:sldId id="278"/>
            <p14:sldId id="279"/>
            <p14:sldId id="261"/>
            <p14:sldId id="291"/>
            <p14:sldId id="281"/>
            <p14:sldId id="280"/>
            <p14:sldId id="262"/>
            <p14:sldId id="283"/>
            <p14:sldId id="288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3839">
          <p15:clr>
            <a:srgbClr val="A4A3A4"/>
          </p15:clr>
        </p15:guide>
        <p15:guide id="3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tQvWqWRmwez83eYoNhSxbqjS8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E7C857"/>
    <a:srgbClr val="E3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9"/>
    <p:restoredTop sz="96405" autoAdjust="0"/>
  </p:normalViewPr>
  <p:slideViewPr>
    <p:cSldViewPr snapToGrid="0">
      <p:cViewPr varScale="1">
        <p:scale>
          <a:sx n="113" d="100"/>
          <a:sy n="113" d="100"/>
        </p:scale>
        <p:origin x="1992" y="114"/>
      </p:cViewPr>
      <p:guideLst>
        <p:guide orient="horz" pos="768"/>
        <p:guide pos="38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4289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49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03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91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41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65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0" name="Google Shape;16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Add a summary slide after with all of the myths and the correct answer</a:t>
            </a:r>
            <a:endParaRPr dirty="0"/>
          </a:p>
        </p:txBody>
      </p:sp>
      <p:sp>
        <p:nvSpPr>
          <p:cNvPr id="160" name="Google Shape;16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14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;p2"/>
          <p:cNvSpPr/>
          <p:nvPr userDrawn="1"/>
        </p:nvSpPr>
        <p:spPr>
          <a:xfrm>
            <a:off x="-2" y="1458323"/>
            <a:ext cx="9162288" cy="5409154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GU-MedStarHealth_K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00" y="5964048"/>
            <a:ext cx="3207700" cy="555179"/>
          </a:xfrm>
          <a:prstGeom prst="rect">
            <a:avLst/>
          </a:prstGeom>
        </p:spPr>
      </p:pic>
      <p:pic>
        <p:nvPicPr>
          <p:cNvPr id="9" name="Google Shape;94;p2"/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89547" y="517970"/>
            <a:ext cx="3828627" cy="493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13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243737" y="1150093"/>
            <a:ext cx="8686426" cy="7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243736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243736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3"/>
          </p:nvPr>
        </p:nvSpPr>
        <p:spPr>
          <a:xfrm>
            <a:off x="4431562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4"/>
          </p:nvPr>
        </p:nvSpPr>
        <p:spPr>
          <a:xfrm>
            <a:off x="4431562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243737" y="1150093"/>
            <a:ext cx="8686426" cy="7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227469" y="273053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227469" y="1435107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243737" y="1150093"/>
            <a:ext cx="8686426" cy="7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body" idx="1"/>
          </p:nvPr>
        </p:nvSpPr>
        <p:spPr>
          <a:xfrm rot="5400000">
            <a:off x="2568804" y="-306922"/>
            <a:ext cx="4036289" cy="868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5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1"/>
          </p:nvPr>
        </p:nvSpPr>
        <p:spPr>
          <a:xfrm rot="5400000">
            <a:off x="426472" y="75639"/>
            <a:ext cx="5851525" cy="624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3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Google Shape;74;p1"/>
          <p:cNvSpPr/>
          <p:nvPr userDrawn="1"/>
        </p:nvSpPr>
        <p:spPr>
          <a:xfrm>
            <a:off x="-2" y="0"/>
            <a:ext cx="9162288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GU-MedStarHealth_K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69" y="6159248"/>
            <a:ext cx="2393007" cy="414174"/>
          </a:xfrm>
          <a:prstGeom prst="rect">
            <a:avLst/>
          </a:prstGeom>
        </p:spPr>
      </p:pic>
      <p:pic>
        <p:nvPicPr>
          <p:cNvPr id="9" name="Google Shape;107;p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42989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82;p1">
            <a:extLst>
              <a:ext uri="{FF2B5EF4-FFF2-40B4-BE49-F238E27FC236}">
                <a16:creationId xmlns:a16="http://schemas.microsoft.com/office/drawing/2014/main" id="{9A704E16-6EC0-76BD-49D9-B05A104485F7}"/>
              </a:ext>
            </a:extLst>
          </p:cNvPr>
          <p:cNvPicPr preferRelativeResize="0"/>
          <p:nvPr userDrawn="1"/>
        </p:nvPicPr>
        <p:blipFill>
          <a:blip r:embed="rId4"/>
          <a:srcRect/>
          <a:stretch/>
        </p:blipFill>
        <p:spPr>
          <a:xfrm>
            <a:off x="3634163" y="6182853"/>
            <a:ext cx="2729102" cy="351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95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4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Google Shape;74;p1"/>
          <p:cNvSpPr/>
          <p:nvPr userDrawn="1"/>
        </p:nvSpPr>
        <p:spPr>
          <a:xfrm>
            <a:off x="-2" y="0"/>
            <a:ext cx="9162288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23;p4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722832" y="0"/>
            <a:ext cx="3436916" cy="687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GU-MedStarHealth_KO.eps">
            <a:extLst>
              <a:ext uri="{FF2B5EF4-FFF2-40B4-BE49-F238E27FC236}">
                <a16:creationId xmlns:a16="http://schemas.microsoft.com/office/drawing/2014/main" id="{5F1EFCA9-19D1-7A7D-36A1-6846954918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61" y="6243760"/>
            <a:ext cx="2393007" cy="414174"/>
          </a:xfrm>
          <a:prstGeom prst="rect">
            <a:avLst/>
          </a:prstGeom>
        </p:spPr>
      </p:pic>
      <p:pic>
        <p:nvPicPr>
          <p:cNvPr id="3" name="Google Shape;82;p1">
            <a:extLst>
              <a:ext uri="{FF2B5EF4-FFF2-40B4-BE49-F238E27FC236}">
                <a16:creationId xmlns:a16="http://schemas.microsoft.com/office/drawing/2014/main" id="{22014BF6-D862-F065-EC79-DA80652CA0DA}"/>
              </a:ext>
            </a:extLst>
          </p:cNvPr>
          <p:cNvPicPr preferRelativeResize="0"/>
          <p:nvPr userDrawn="1"/>
        </p:nvPicPr>
        <p:blipFill>
          <a:blip r:embed="rId4"/>
          <a:srcRect/>
          <a:stretch/>
        </p:blipFill>
        <p:spPr>
          <a:xfrm>
            <a:off x="215155" y="6267365"/>
            <a:ext cx="2729102" cy="351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21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5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6;p5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9;p5"/>
          <p:cNvSpPr/>
          <p:nvPr userDrawn="1"/>
        </p:nvSpPr>
        <p:spPr>
          <a:xfrm>
            <a:off x="1" y="5199235"/>
            <a:ext cx="9143999" cy="1214203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GU-MedStarHealth_KO.eps">
            <a:extLst>
              <a:ext uri="{FF2B5EF4-FFF2-40B4-BE49-F238E27FC236}">
                <a16:creationId xmlns:a16="http://schemas.microsoft.com/office/drawing/2014/main" id="{BC8DA371-20FA-6372-4103-3E0A52298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10" y="5519092"/>
            <a:ext cx="3281468" cy="567946"/>
          </a:xfrm>
          <a:prstGeom prst="rect">
            <a:avLst/>
          </a:prstGeom>
        </p:spPr>
      </p:pic>
      <p:pic>
        <p:nvPicPr>
          <p:cNvPr id="3" name="Google Shape;82;p1">
            <a:extLst>
              <a:ext uri="{FF2B5EF4-FFF2-40B4-BE49-F238E27FC236}">
                <a16:creationId xmlns:a16="http://schemas.microsoft.com/office/drawing/2014/main" id="{8C6EE988-F4C1-4604-7967-6B86CA9B3DF7}"/>
              </a:ext>
            </a:extLst>
          </p:cNvPr>
          <p:cNvPicPr preferRelativeResize="0"/>
          <p:nvPr userDrawn="1"/>
        </p:nvPicPr>
        <p:blipFill>
          <a:blip r:embed="rId4"/>
          <a:srcRect/>
          <a:stretch/>
        </p:blipFill>
        <p:spPr>
          <a:xfrm>
            <a:off x="333243" y="5565810"/>
            <a:ext cx="3742346" cy="482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3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227469" y="4800600"/>
            <a:ext cx="8680165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24"/>
          <p:cNvSpPr>
            <a:spLocks noGrp="1"/>
          </p:cNvSpPr>
          <p:nvPr>
            <p:ph type="pic" idx="2"/>
          </p:nvPr>
        </p:nvSpPr>
        <p:spPr>
          <a:xfrm>
            <a:off x="227469" y="1225685"/>
            <a:ext cx="8680165" cy="350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227469" y="5367338"/>
            <a:ext cx="868016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243737" y="1150093"/>
            <a:ext cx="8686426" cy="7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243736" y="2018146"/>
            <a:ext cx="8686426" cy="403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243737" y="1150093"/>
            <a:ext cx="8686426" cy="7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243737" y="1150093"/>
            <a:ext cx="8686426" cy="7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243737" y="1150093"/>
            <a:ext cx="8686426" cy="7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231233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2"/>
          </p:nvPr>
        </p:nvSpPr>
        <p:spPr>
          <a:xfrm>
            <a:off x="4422233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-1" y="6254301"/>
            <a:ext cx="9162288" cy="613544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243737" y="1150093"/>
            <a:ext cx="8686426" cy="7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2D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243736" y="2018146"/>
            <a:ext cx="8686426" cy="403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8544450" y="6376803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21"/>
          <p:cNvSpPr/>
          <p:nvPr/>
        </p:nvSpPr>
        <p:spPr>
          <a:xfrm>
            <a:off x="0" y="-1"/>
            <a:ext cx="9144001" cy="994305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" name="Google Shape;82;p1">
            <a:extLst>
              <a:ext uri="{FF2B5EF4-FFF2-40B4-BE49-F238E27FC236}">
                <a16:creationId xmlns:a16="http://schemas.microsoft.com/office/drawing/2014/main" id="{BB042E46-1DF0-D937-8EF1-4D34F778A2B8}"/>
              </a:ext>
            </a:extLst>
          </p:cNvPr>
          <p:cNvPicPr preferRelativeResize="0"/>
          <p:nvPr userDrawn="1"/>
        </p:nvPicPr>
        <p:blipFill>
          <a:blip r:embed="rId16"/>
          <a:srcRect/>
          <a:stretch/>
        </p:blipFill>
        <p:spPr>
          <a:xfrm>
            <a:off x="281362" y="255860"/>
            <a:ext cx="3799313" cy="4899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>
          <p15:clr>
            <a:srgbClr val="F26B43"/>
          </p15:clr>
        </p15:guide>
        <p15:guide id="2" pos="1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 and Nutrition | RTI">
            <a:extLst>
              <a:ext uri="{FF2B5EF4-FFF2-40B4-BE49-F238E27FC236}">
                <a16:creationId xmlns:a16="http://schemas.microsoft.com/office/drawing/2014/main" id="{5F42497B-72F1-4419-1AB7-C0FBC0C65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11505" b="-363"/>
          <a:stretch/>
        </p:blipFill>
        <p:spPr bwMode="auto">
          <a:xfrm rot="5400000">
            <a:off x="4020008" y="1661124"/>
            <a:ext cx="6858002" cy="353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91;p2">
            <a:extLst>
              <a:ext uri="{FF2B5EF4-FFF2-40B4-BE49-F238E27FC236}">
                <a16:creationId xmlns:a16="http://schemas.microsoft.com/office/drawing/2014/main" id="{F790BACB-0B2F-BFFF-97BF-2C70993E13FC}"/>
              </a:ext>
            </a:extLst>
          </p:cNvPr>
          <p:cNvSpPr txBox="1"/>
          <p:nvPr/>
        </p:nvSpPr>
        <p:spPr>
          <a:xfrm>
            <a:off x="287866" y="472611"/>
            <a:ext cx="5003801" cy="264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BBCBC"/>
              </a:buClr>
              <a:buSzPts val="5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BBBCBC"/>
                </a:solidFill>
                <a:latin typeface="Arial"/>
                <a:ea typeface="Arial"/>
                <a:cs typeface="Arial"/>
                <a:sym typeface="Arial"/>
              </a:rPr>
              <a:t>Cancer Survivors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BBCBC"/>
              </a:buClr>
              <a:buSzPts val="5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BBBCBC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BBCBC"/>
              </a:buClr>
              <a:buSzPts val="5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BBBCBC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BBCBC"/>
              </a:buClr>
              <a:buSzPts val="5400"/>
              <a:buFont typeface="Arial"/>
              <a:buNone/>
            </a:pPr>
            <a:endParaRPr lang="en-US" sz="2000" b="1" i="0" u="none" strike="noStrike" cap="none" dirty="0">
              <a:solidFill>
                <a:srgbClr val="E7C857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BBCBC"/>
              </a:buClr>
              <a:buSzPts val="5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E7C857"/>
                </a:solidFill>
                <a:latin typeface="Arial Rounded MT Bold" panose="020F0704030504030204" pitchFamily="34" charset="0"/>
                <a:sym typeface="Arial"/>
              </a:rPr>
              <a:t>What Does Nutrition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BBCBC"/>
              </a:buClr>
              <a:buSzPts val="5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E7C857"/>
                </a:solidFill>
                <a:latin typeface="Arial Rounded MT Bold" panose="020F0704030504030204" pitchFamily="34" charset="0"/>
                <a:sym typeface="Arial"/>
              </a:rPr>
              <a:t>Have to Do With It?</a:t>
            </a:r>
            <a:endParaRPr sz="3200" dirty="0">
              <a:solidFill>
                <a:srgbClr val="E7C857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F8E1E-093E-42EB-8BE9-E8F29093E1CA}"/>
              </a:ext>
            </a:extLst>
          </p:cNvPr>
          <p:cNvSpPr/>
          <p:nvPr/>
        </p:nvSpPr>
        <p:spPr>
          <a:xfrm>
            <a:off x="503766" y="490257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Presented </a:t>
            </a:r>
          </a:p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By</a:t>
            </a:r>
          </a:p>
          <a:p>
            <a:pPr algn="ctr"/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Mireille Bright, PhD, RDN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EDB5A-5DD2-4EF9-BC36-26392BB96AA8}"/>
              </a:ext>
            </a:extLst>
          </p:cNvPr>
          <p:cNvSpPr/>
          <p:nvPr/>
        </p:nvSpPr>
        <p:spPr>
          <a:xfrm>
            <a:off x="1498600" y="6244160"/>
            <a:ext cx="4047067" cy="444507"/>
          </a:xfrm>
          <a:prstGeom prst="rect">
            <a:avLst/>
          </a:prstGeom>
          <a:solidFill>
            <a:srgbClr val="041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0E077-0028-4E9B-A494-1C0EC213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91" y="6002868"/>
            <a:ext cx="266928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142128" y="1106216"/>
            <a:ext cx="8686426" cy="77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2800"/>
              <a:buFont typeface="Arial"/>
              <a:buNone/>
            </a:pPr>
            <a:r>
              <a:rPr lang="en-US" sz="2800" dirty="0"/>
              <a:t>Nutrition and Cancer Myths (cont.):</a:t>
            </a:r>
            <a:endParaRPr dirty="0"/>
          </a:p>
        </p:txBody>
      </p:sp>
      <p:sp>
        <p:nvSpPr>
          <p:cNvPr id="166" name="Google Shape;166;p7"/>
          <p:cNvSpPr txBox="1"/>
          <p:nvPr/>
        </p:nvSpPr>
        <p:spPr>
          <a:xfrm>
            <a:off x="4683208" y="26410488"/>
            <a:ext cx="4376046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Bulleted Text Style Title—</a:t>
            </a:r>
            <a:b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Helvetica Neue 20pt Bold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8544450" y="6318189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A9464-B9A2-1A02-388C-F5E59C7CF958}"/>
              </a:ext>
            </a:extLst>
          </p:cNvPr>
          <p:cNvSpPr txBox="1"/>
          <p:nvPr/>
        </p:nvSpPr>
        <p:spPr>
          <a:xfrm>
            <a:off x="1218591" y="2058284"/>
            <a:ext cx="633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prevent cancer with superfoods.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04997-CF10-8743-180A-4AE1DEBE0534}"/>
              </a:ext>
            </a:extLst>
          </p:cNvPr>
          <p:cNvSpPr txBox="1"/>
          <p:nvPr/>
        </p:nvSpPr>
        <p:spPr>
          <a:xfrm>
            <a:off x="1896371" y="3061103"/>
            <a:ext cx="557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Eating late at night causes weight gain.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22A58-36EF-7761-8655-CE6929BB0710}"/>
              </a:ext>
            </a:extLst>
          </p:cNvPr>
          <p:cNvSpPr txBox="1"/>
          <p:nvPr/>
        </p:nvSpPr>
        <p:spPr>
          <a:xfrm>
            <a:off x="1190200" y="4066460"/>
            <a:ext cx="69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 exercise, you can eat whatever you want.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3F7DE-9F38-8FAD-D6C4-282D95C9F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46" y="1793515"/>
            <a:ext cx="991892" cy="1009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43617-73DF-03D0-0628-7B536715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629" y="2686521"/>
            <a:ext cx="1424332" cy="11499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50478E-37DC-EAC9-EBD6-25B1B3400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139" y="4840985"/>
            <a:ext cx="1519311" cy="1088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D72282-F17B-7FA2-1950-481D64A8E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46" y="3639307"/>
            <a:ext cx="874754" cy="9549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68C235-B595-D460-D17E-016F9BC55DCA}"/>
              </a:ext>
            </a:extLst>
          </p:cNvPr>
          <p:cNvSpPr txBox="1"/>
          <p:nvPr/>
        </p:nvSpPr>
        <p:spPr>
          <a:xfrm>
            <a:off x="4303047" y="4955278"/>
            <a:ext cx="294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Steer clear of carbs.</a:t>
            </a:r>
          </a:p>
        </p:txBody>
      </p:sp>
    </p:spTree>
    <p:extLst>
      <p:ext uri="{BB962C8B-B14F-4D97-AF65-F5344CB8AC3E}">
        <p14:creationId xmlns:p14="http://schemas.microsoft.com/office/powerpoint/2010/main" val="42053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4307A-80AE-58C6-01E8-847E1FCA6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167" y="1630017"/>
            <a:ext cx="8481390" cy="4874642"/>
          </a:xfrm>
        </p:spPr>
        <p:txBody>
          <a:bodyPr>
            <a:noAutofit/>
          </a:bodyPr>
          <a:lstStyle/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Eliminating sugar will "starve" cancer cells </a:t>
            </a:r>
          </a:p>
          <a:p>
            <a:pPr marL="571500" lvl="1" indent="0" fontAlgn="base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Truth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Sugar feeds all cells, including cancer cells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Eating fat makes you fat  </a:t>
            </a:r>
          </a:p>
          <a:p>
            <a:pPr marL="571500" lvl="1" indent="0" fontAlgn="base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Truth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All unburned calories will be stored as fat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Frozen produce isn’t as healthy as fresh produce </a:t>
            </a:r>
          </a:p>
          <a:p>
            <a:pPr marL="571500" lvl="1" indent="0" fontAlgn="base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Truth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Sometimes frozen produce can be more nutritious 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Juice cleanses and detoxes are good for you </a:t>
            </a:r>
          </a:p>
          <a:p>
            <a:pPr marL="571500" lvl="1" indent="0" fontAlgn="base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Truth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Juices can cause nausea, headaches, and low energy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You can prevent cancer with “superfoods” </a:t>
            </a:r>
          </a:p>
          <a:p>
            <a:pPr marL="571500" lvl="1" indent="0" fontAlgn="base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Truth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Superfoods alone cannot protect you from cancer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Eating late at night causes weight gain </a:t>
            </a:r>
          </a:p>
          <a:p>
            <a:pPr marL="571500" lvl="1" indent="0" fontAlgn="base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Truth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The time of day does not affect your weight, your caloric intake does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If you exercise, you can eat whatever you want </a:t>
            </a:r>
          </a:p>
          <a:p>
            <a:pPr marL="571500" lvl="1" indent="0" fontAlgn="base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Truth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Exercise alone cannot prevent weight gain and associate cancer risk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Steer clear of carbs </a:t>
            </a:r>
          </a:p>
          <a:p>
            <a:pPr marL="571500" lvl="1" indent="0" fontAlgn="base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Truth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Your body needs energy from carbohydrates, but the source matters</a:t>
            </a:r>
          </a:p>
          <a:p>
            <a:pPr marL="114300" indent="0">
              <a:buNone/>
            </a:pPr>
            <a:endParaRPr lang="en-US" sz="2000" dirty="0"/>
          </a:p>
        </p:txBody>
      </p:sp>
      <p:sp>
        <p:nvSpPr>
          <p:cNvPr id="4" name="Google Shape;162;p7">
            <a:extLst>
              <a:ext uri="{FF2B5EF4-FFF2-40B4-BE49-F238E27FC236}">
                <a16:creationId xmlns:a16="http://schemas.microsoft.com/office/drawing/2014/main" id="{A02A2F5E-2E3A-DD59-9C8A-2639BC078A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270" y="1104313"/>
            <a:ext cx="8686426" cy="47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2800"/>
              <a:buFont typeface="Arial"/>
              <a:buNone/>
            </a:pPr>
            <a:r>
              <a:rPr lang="en-US" sz="2800" dirty="0"/>
              <a:t>Nutrition and Cancer Myths Summary:</a:t>
            </a:r>
            <a:endParaRPr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D337A-97CC-58AC-F6B1-0F86C757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3" y="1640099"/>
            <a:ext cx="334021" cy="340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BC5C-CF4E-5EE3-B1F7-0893D2906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0" t="9902"/>
          <a:stretch/>
        </p:blipFill>
        <p:spPr>
          <a:xfrm>
            <a:off x="169770" y="2196415"/>
            <a:ext cx="391409" cy="34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2B773-8D8C-C307-4300-1BE9CE6B9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70" y="2733005"/>
            <a:ext cx="391409" cy="370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B91B26-B8CA-8821-2891-307ACA896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34" y="3309048"/>
            <a:ext cx="372046" cy="36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58AC5-7539-0C50-3D0E-C0C3EA220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33" y="3855207"/>
            <a:ext cx="372046" cy="378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892705-5D26-9978-CB18-863ED5099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97" y="4411199"/>
            <a:ext cx="333616" cy="2693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4B04F-EE04-1621-1BD1-5C1CDE8851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323" y="4919262"/>
            <a:ext cx="333616" cy="364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AD4AC5-63B1-1CCB-3A0C-95AD56DEA4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270" y="5541722"/>
            <a:ext cx="441909" cy="3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1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34AA-C8B0-0D50-829E-6B69AFC8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128"/>
            <a:ext cx="9087729" cy="779451"/>
          </a:xfrm>
        </p:spPr>
        <p:txBody>
          <a:bodyPr>
            <a:noAutofit/>
          </a:bodyPr>
          <a:lstStyle/>
          <a:p>
            <a:r>
              <a:rPr lang="en-US" sz="2900" dirty="0"/>
              <a:t>Nutrition Recommendations for Cancer 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5C33A-EA32-F724-11E4-9569032C2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927" y="2671807"/>
            <a:ext cx="4062047" cy="1968853"/>
          </a:xfrm>
        </p:spPr>
        <p:txBody>
          <a:bodyPr>
            <a:normAutofit lnSpcReduction="10000"/>
          </a:bodyPr>
          <a:lstStyle/>
          <a:p>
            <a:pPr marL="50800" indent="0">
              <a:buNone/>
            </a:pPr>
            <a:r>
              <a:rPr lang="en-US" sz="2000" u="sng" dirty="0">
                <a:solidFill>
                  <a:schemeClr val="accent4">
                    <a:lumMod val="75000"/>
                  </a:schemeClr>
                </a:solidFill>
              </a:rPr>
              <a:t>INCLUDE</a:t>
            </a:r>
            <a:r>
              <a:rPr lang="en-US" sz="2000" dirty="0"/>
              <a:t>: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Foods high in nutrients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Variety of vegetables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Fruits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Whole grains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C5CC8-1D80-3E6C-1306-99CEE0926B2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2671806"/>
            <a:ext cx="4171072" cy="1968853"/>
          </a:xfrm>
        </p:spPr>
        <p:txBody>
          <a:bodyPr>
            <a:normAutofit lnSpcReduction="10000"/>
          </a:bodyPr>
          <a:lstStyle/>
          <a:p>
            <a:pPr marL="50800" indent="0">
              <a:buNone/>
            </a:pP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</a:rPr>
              <a:t>AVOID</a:t>
            </a:r>
            <a:r>
              <a:rPr lang="en-US" sz="2000" dirty="0"/>
              <a:t>: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Red and processed meats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Sugar-sweetened beverages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Highly processed foods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Refined grain products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DADAD-01C3-B265-2E6A-5222E0B5BED5}"/>
              </a:ext>
            </a:extLst>
          </p:cNvPr>
          <p:cNvSpPr txBox="1"/>
          <p:nvPr/>
        </p:nvSpPr>
        <p:spPr>
          <a:xfrm>
            <a:off x="89680" y="1877872"/>
            <a:ext cx="89083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Achieve and Maintain a healthy weight throughout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Follow a Healthy Eating Pattern: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7ABA7-2613-674F-24D1-1579F6E5CC0B}"/>
              </a:ext>
            </a:extLst>
          </p:cNvPr>
          <p:cNvSpPr txBox="1"/>
          <p:nvPr/>
        </p:nvSpPr>
        <p:spPr>
          <a:xfrm>
            <a:off x="89679" y="4708212"/>
            <a:ext cx="89083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Avoid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Physically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5A67C71-1BDC-17C1-8D8A-43D2A098217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3415" t="26849" r="2541" b="35333"/>
          <a:stretch/>
        </p:blipFill>
        <p:spPr>
          <a:xfrm>
            <a:off x="-56363" y="2813538"/>
            <a:ext cx="4452518" cy="3439550"/>
          </a:xfrm>
        </p:spPr>
      </p:pic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E3D210B2-EDAA-8D26-F71F-6CBFA6E31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18" t="64340" r="-14" b="-133"/>
          <a:stretch/>
        </p:blipFill>
        <p:spPr>
          <a:xfrm>
            <a:off x="4120171" y="2813538"/>
            <a:ext cx="5023829" cy="34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6CD37BC-04CC-9655-0564-2AD79853F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" t="5404" r="27" b="72819"/>
          <a:stretch/>
        </p:blipFill>
        <p:spPr>
          <a:xfrm>
            <a:off x="21102" y="984736"/>
            <a:ext cx="4537663" cy="189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AAFEB5-EDA0-6ACF-6904-B85C3B7E8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798" y="1019910"/>
            <a:ext cx="1809948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BE82-0A65-B6F8-4D9B-88FE68B3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014168"/>
            <a:ext cx="8685213" cy="779463"/>
          </a:xfrm>
        </p:spPr>
        <p:txBody>
          <a:bodyPr>
            <a:normAutofit/>
          </a:bodyPr>
          <a:lstStyle/>
          <a:p>
            <a:r>
              <a:rPr lang="en-US" dirty="0"/>
              <a:t>Sources: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D57AC8-8E80-C8FE-16A2-A4DE764FCB1C}"/>
              </a:ext>
            </a:extLst>
          </p:cNvPr>
          <p:cNvSpPr txBox="1"/>
          <p:nvPr/>
        </p:nvSpPr>
        <p:spPr>
          <a:xfrm>
            <a:off x="147711" y="1603717"/>
            <a:ext cx="405617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Wiseman, M. J. (2019). Nutrition and cancer: prevention and survival. British Journal of Nutrition, 122(5), 481-487.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Cordova, M. J., Riba, M. B., &amp; Spiegel, D. (2017). Post-traumatic stress disorder and cancer. The Lancet Psychiatry, 4(4), 330-338.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Mayer, D. K., Nasso, S. F., &amp; Earp, J. A. (2017). Defining cancer survivors, their needs, and perspectives on survivorship health care in the USA. The Lancet Oncology, 18(1), e11-e18.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Mourouti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, N.,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Panagiotakos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, D. B.,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Kotteas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, E. A., &amp; Syrigos, K. N. (2017). Optimizing diet and nutrition for cancer survivors: A review.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Maturitas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, 105, 33-36.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Petrova, D.,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Ubago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-Guisado, E., Garcia-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Retamero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, R., Redondo-Sánchez, D., Pérez-Gómez, B., Catena, A., ... &amp; Sánchez, M. J. (2024). Allostatic load and depression symptoms in Cancer survivors: a National Health and Nutrition Examination Survey Study. Cancer Nursing, 47(4), 290-298.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Salas, S., Cottet, V., Dossus, L.,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Fassier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, P.,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Ginhac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, J., Latino-Martel, P., ... &amp;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Ancellin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, R. (2022). Nutritional factors during and after cancer: impacts on survival and quality of life. Nutrients, 14(14), 2958.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Volden PA,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Conzen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SD. The influence of glucocorticoid signaling on tumor progression. Brain, Behavior, and Immunity 2013; 30 Suppl(0):S26–31.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He X-Y, Ng D, Van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Aelst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L, Egeblad M. Stressing out about cancer immunotherapy. Cancer Cell 2019; 36(5):468–470.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Moreno-Smith M, Lutgendorf SK, Sood AK. Impact of stress on cancer metastasis. Future Oncology 2010; 6(12):1863–1881.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A3424-70E9-530C-ABF6-7627A840DAE0}"/>
              </a:ext>
            </a:extLst>
          </p:cNvPr>
          <p:cNvSpPr txBox="1"/>
          <p:nvPr/>
        </p:nvSpPr>
        <p:spPr>
          <a:xfrm>
            <a:off x="4351559" y="1603717"/>
            <a:ext cx="4474331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National Cancer Institute. Stress and cancer. 2022. https://www.cancer.gov/about-cancer/coping/feelings/stress-fact-sheet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Blanc-Lapierre A, Rousseau M-C, Weiss D, et al. Lifetime report of perceived stress at work and cancer among men: A case–control study in Montreal, Canada. Preventive Medicine 2017; 96:28–35.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Blanc-Lapierre A, Rousseau M-C, Parent M-E. Perceived workplace stress is associated with an increased risk of prostate cancer before age 65. Frontiers in Oncology 2017; 7:269.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Schoemaker MJ, Jones ME, Wright LB, et al. Psychological stress, adverse life events and breast cancer incidence: A cohort investigation in 106,000 women in the United Kingdom. Breast Cancer Research 2016; 18(1):72.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Chida Y, Hamer M, Wardle J, Steptoe A. Do stress-related psychosocial factors contribute to cancer incidence and survival? Nature Clinical Practice Oncology 2008; 5(8):466–475.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Markham Heid. Food myths: 8 truths to help lower your cancer risk. The University of Texas, MD Anderson Cancer Center, 2014. https://www.mdanderson.org/publications/focused-on-health/food-truths-to-lower-cancer-risk.h18-1589046.html</a:t>
            </a:r>
            <a:endParaRPr lang="en-US" sz="10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 American Cancer Society. American Cancer Society Guideline for Diet and Physical Activity. 2020. https://www.cancer.org/cancer/risk-prevention/diet-physical-activity/acs-guidelines-nutrition-physical-activity-cancer-prevention/guidelines.html</a:t>
            </a:r>
            <a:endParaRPr lang="en-US" sz="10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3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45A2CB6-A9F3-65F9-57B3-E1605685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9" y="1023633"/>
            <a:ext cx="8686426" cy="779451"/>
          </a:xfrm>
        </p:spPr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284419-9FA7-BEC6-2EBA-BD7E6092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49" y="1491180"/>
            <a:ext cx="8686426" cy="530157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300" dirty="0"/>
              <a:t>What is cancer survivorship?</a:t>
            </a:r>
          </a:p>
          <a:p>
            <a:pPr>
              <a:lnSpc>
                <a:spcPct val="170000"/>
              </a:lnSpc>
            </a:pPr>
            <a:r>
              <a:rPr lang="en-US" sz="2300" dirty="0"/>
              <a:t>What are common stressors for cancer survivors?</a:t>
            </a:r>
          </a:p>
          <a:p>
            <a:pPr>
              <a:lnSpc>
                <a:spcPct val="170000"/>
              </a:lnSpc>
            </a:pPr>
            <a:r>
              <a:rPr lang="en-US" sz="2300" dirty="0"/>
              <a:t>Is there a relationship between cancer &amp; stress?</a:t>
            </a:r>
          </a:p>
          <a:p>
            <a:pPr>
              <a:lnSpc>
                <a:spcPct val="170000"/>
              </a:lnSpc>
            </a:pPr>
            <a:r>
              <a:rPr lang="en-US" sz="2300" dirty="0"/>
              <a:t>What does nutrition has to do with anything?</a:t>
            </a:r>
          </a:p>
          <a:p>
            <a:pPr lvl="1">
              <a:lnSpc>
                <a:spcPct val="170000"/>
              </a:lnSpc>
            </a:pPr>
            <a:r>
              <a:rPr lang="en-US" sz="2300" dirty="0"/>
              <a:t>Nutrition for cancer prevention care </a:t>
            </a:r>
          </a:p>
          <a:p>
            <a:pPr>
              <a:lnSpc>
                <a:spcPct val="170000"/>
              </a:lnSpc>
            </a:pPr>
            <a:r>
              <a:rPr lang="en-US" sz="2300" dirty="0"/>
              <a:t>Discuss nutritional deficits in cancer survivors</a:t>
            </a:r>
          </a:p>
          <a:p>
            <a:pPr>
              <a:lnSpc>
                <a:spcPct val="170000"/>
              </a:lnSpc>
            </a:pPr>
            <a:r>
              <a:rPr lang="en-US" sz="2300" dirty="0"/>
              <a:t>Discuss nutritional myths related to cancer</a:t>
            </a:r>
          </a:p>
          <a:p>
            <a:pPr>
              <a:lnSpc>
                <a:spcPct val="170000"/>
              </a:lnSpc>
            </a:pPr>
            <a:r>
              <a:rPr lang="en-US" sz="2300" dirty="0"/>
              <a:t>Review nutritional recommendations for cancer survivors</a:t>
            </a:r>
          </a:p>
          <a:p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216620" y="1830623"/>
            <a:ext cx="8560838" cy="395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person is considered a Cancer Survivor from the moment they are diagnosed through the rest of their lives.</a:t>
            </a:r>
            <a:endParaRPr dirty="0"/>
          </a:p>
        </p:txBody>
      </p:sp>
      <p:sp>
        <p:nvSpPr>
          <p:cNvPr id="153" name="Google Shape;153;p6"/>
          <p:cNvSpPr txBox="1"/>
          <p:nvPr/>
        </p:nvSpPr>
        <p:spPr>
          <a:xfrm>
            <a:off x="216620" y="1144009"/>
            <a:ext cx="8229600" cy="67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2D50"/>
                </a:solidFill>
                <a:latin typeface="Arial"/>
                <a:ea typeface="Arial"/>
                <a:cs typeface="Arial"/>
                <a:sym typeface="Arial"/>
              </a:rPr>
              <a:t>What is a Cancer Survivor?</a:t>
            </a:r>
            <a:endParaRPr dirty="0"/>
          </a:p>
        </p:txBody>
      </p:sp>
      <p:pic>
        <p:nvPicPr>
          <p:cNvPr id="3" name="Picture 2" descr="Together we can fight cancer | Message from PAHO/WHO Representative -  PAHO/WHO | Pan American Health Organization">
            <a:extLst>
              <a:ext uri="{FF2B5EF4-FFF2-40B4-BE49-F238E27FC236}">
                <a16:creationId xmlns:a16="http://schemas.microsoft.com/office/drawing/2014/main" id="{374D7C82-773E-4B5A-B571-26BE3928B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005" r="20073"/>
          <a:stretch/>
        </p:blipFill>
        <p:spPr bwMode="auto">
          <a:xfrm>
            <a:off x="4850124" y="2989522"/>
            <a:ext cx="3890874" cy="3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Google Shape;155;p6"/>
          <p:cNvSpPr txBox="1"/>
          <p:nvPr/>
        </p:nvSpPr>
        <p:spPr>
          <a:xfrm>
            <a:off x="141128" y="2681123"/>
            <a:ext cx="6267284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3 stages of cancer survivorship:</a:t>
            </a:r>
            <a:endParaRPr sz="2200" dirty="0"/>
          </a:p>
          <a:p>
            <a:pPr marL="342900" lvl="7" indent="-342900">
              <a:lnSpc>
                <a:spcPct val="120000"/>
              </a:lnSpc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Acute: diagnosis → active treatment</a:t>
            </a:r>
          </a:p>
          <a:p>
            <a:pPr marL="342900" lvl="7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Extended: cancer free for months after treatment</a:t>
            </a:r>
          </a:p>
          <a:p>
            <a:pPr marL="342900" lvl="7" indent="-342900">
              <a:lnSpc>
                <a:spcPct val="120000"/>
              </a:lnSpc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Permanent: cancer free for years</a:t>
            </a:r>
          </a:p>
        </p:txBody>
      </p:sp>
      <p:sp>
        <p:nvSpPr>
          <p:cNvPr id="156" name="Google Shape;156;p6"/>
          <p:cNvSpPr txBox="1"/>
          <p:nvPr/>
        </p:nvSpPr>
        <p:spPr>
          <a:xfrm>
            <a:off x="8544450" y="6318189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01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171320" y="1662740"/>
            <a:ext cx="8801360" cy="85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dirty="0"/>
              <a:t>Chronic Stress can lead to health problems, but its connection to cancer is unclear:</a:t>
            </a:r>
            <a:endParaRPr sz="2000" dirty="0"/>
          </a:p>
        </p:txBody>
      </p:sp>
      <p:sp>
        <p:nvSpPr>
          <p:cNvPr id="153" name="Google Shape;153;p6"/>
          <p:cNvSpPr txBox="1"/>
          <p:nvPr/>
        </p:nvSpPr>
        <p:spPr>
          <a:xfrm>
            <a:off x="87549" y="1009059"/>
            <a:ext cx="8229600" cy="67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2D50"/>
                </a:solidFill>
                <a:latin typeface="Arial"/>
                <a:ea typeface="Arial"/>
                <a:cs typeface="Arial"/>
                <a:sym typeface="Arial"/>
              </a:rPr>
              <a:t>Can Stress Cause Cancer?</a:t>
            </a:r>
            <a:endParaRPr dirty="0"/>
          </a:p>
        </p:txBody>
      </p:sp>
      <p:sp>
        <p:nvSpPr>
          <p:cNvPr id="156" name="Google Shape;156;p6"/>
          <p:cNvSpPr txBox="1"/>
          <p:nvPr/>
        </p:nvSpPr>
        <p:spPr>
          <a:xfrm>
            <a:off x="8544450" y="6318189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CEEF5-467F-49D7-80DE-771A09105030}"/>
              </a:ext>
            </a:extLst>
          </p:cNvPr>
          <p:cNvSpPr txBox="1"/>
          <p:nvPr/>
        </p:nvSpPr>
        <p:spPr>
          <a:xfrm>
            <a:off x="171320" y="2513767"/>
            <a:ext cx="418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A Case Study with Canadian men found an association between workplace stress and prostate cancer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D07D7-3617-D973-8289-A58256185D56}"/>
              </a:ext>
            </a:extLst>
          </p:cNvPr>
          <p:cNvSpPr txBox="1"/>
          <p:nvPr/>
        </p:nvSpPr>
        <p:spPr>
          <a:xfrm>
            <a:off x="4503906" y="3344764"/>
            <a:ext cx="446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Study with 100,000 women in the UK reported no association between breast cancer and perceived stress levels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E571-168C-F18E-11D3-8A827C1B52FD}"/>
              </a:ext>
            </a:extLst>
          </p:cNvPr>
          <p:cNvSpPr txBox="1"/>
          <p:nvPr/>
        </p:nvSpPr>
        <p:spPr>
          <a:xfrm>
            <a:off x="171319" y="4175361"/>
            <a:ext cx="418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A meta-analysis of 142 studies found that stress was associated with a higher incidence of lung cancer</a:t>
            </a:r>
          </a:p>
        </p:txBody>
      </p:sp>
      <p:sp>
        <p:nvSpPr>
          <p:cNvPr id="6" name="Google Shape;152;p6">
            <a:extLst>
              <a:ext uri="{FF2B5EF4-FFF2-40B4-BE49-F238E27FC236}">
                <a16:creationId xmlns:a16="http://schemas.microsoft.com/office/drawing/2014/main" id="{2A1F65CC-5F4B-037C-BFB9-743D2F5CE732}"/>
              </a:ext>
            </a:extLst>
          </p:cNvPr>
          <p:cNvSpPr txBox="1"/>
          <p:nvPr/>
        </p:nvSpPr>
        <p:spPr>
          <a:xfrm>
            <a:off x="171320" y="5195260"/>
            <a:ext cx="8801360" cy="85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dirty="0"/>
              <a:t>Even when it appears that stress is related to cancer risk, it may be an indirect relationship.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899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416589" y="1561431"/>
            <a:ext cx="8211845" cy="213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/>
              <a:t>Process to a diagnosis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/>
              <a:t>Complex, multi-step treatment plans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/>
              <a:t>Fear of recurrence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/>
              <a:t>Financial burdens, especially in patients with lower socioeconomic status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6" indent="-285750">
              <a:lnSpc>
                <a:spcPct val="120000"/>
              </a:lnSpc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53" name="Google Shape;153;p6"/>
          <p:cNvSpPr txBox="1"/>
          <p:nvPr/>
        </p:nvSpPr>
        <p:spPr>
          <a:xfrm>
            <a:off x="248954" y="974868"/>
            <a:ext cx="8478457" cy="5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002D50"/>
                </a:solidFill>
                <a:latin typeface="Arial"/>
                <a:ea typeface="Arial"/>
                <a:cs typeface="Arial"/>
                <a:sym typeface="Arial"/>
              </a:rPr>
              <a:t>Common Stressors for Cancer Survivors</a:t>
            </a:r>
            <a:endParaRPr sz="3300" dirty="0"/>
          </a:p>
        </p:txBody>
      </p:sp>
      <p:sp>
        <p:nvSpPr>
          <p:cNvPr id="156" name="Google Shape;156;p6"/>
          <p:cNvSpPr txBox="1"/>
          <p:nvPr/>
        </p:nvSpPr>
        <p:spPr>
          <a:xfrm>
            <a:off x="8544450" y="6318189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3;p6">
            <a:extLst>
              <a:ext uri="{FF2B5EF4-FFF2-40B4-BE49-F238E27FC236}">
                <a16:creationId xmlns:a16="http://schemas.microsoft.com/office/drawing/2014/main" id="{1A4CF9B5-7508-88B3-7198-A6216233F8F1}"/>
              </a:ext>
            </a:extLst>
          </p:cNvPr>
          <p:cNvSpPr txBox="1"/>
          <p:nvPr/>
        </p:nvSpPr>
        <p:spPr>
          <a:xfrm>
            <a:off x="171365" y="3527498"/>
            <a:ext cx="8801270" cy="67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D50"/>
                </a:solidFill>
                <a:latin typeface="Arial"/>
                <a:ea typeface="Arial"/>
                <a:cs typeface="Arial"/>
                <a:sym typeface="Arial"/>
              </a:rPr>
              <a:t>How does stress affect people who have cancer?</a:t>
            </a:r>
            <a:endParaRPr sz="2800" dirty="0"/>
          </a:p>
        </p:txBody>
      </p:sp>
      <p:sp>
        <p:nvSpPr>
          <p:cNvPr id="3" name="Google Shape;152;p6">
            <a:extLst>
              <a:ext uri="{FF2B5EF4-FFF2-40B4-BE49-F238E27FC236}">
                <a16:creationId xmlns:a16="http://schemas.microsoft.com/office/drawing/2014/main" id="{A8267844-5157-5E7F-5709-113A8F18AADD}"/>
              </a:ext>
            </a:extLst>
          </p:cNvPr>
          <p:cNvSpPr txBox="1"/>
          <p:nvPr/>
        </p:nvSpPr>
        <p:spPr>
          <a:xfrm>
            <a:off x="332606" y="4171862"/>
            <a:ext cx="8211844" cy="213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400" dirty="0"/>
              <a:t>Stress     →        Glucocorticoids    →        Apoptosis    +                 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400" dirty="0"/>
              <a:t>            Metastasis   +      Resistance to Chemotherapy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6BD6E9D8-1C79-D734-7F06-03C264814CD3}"/>
              </a:ext>
            </a:extLst>
          </p:cNvPr>
          <p:cNvSpPr/>
          <p:nvPr/>
        </p:nvSpPr>
        <p:spPr>
          <a:xfrm>
            <a:off x="2507569" y="4358287"/>
            <a:ext cx="94357" cy="1653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CD72ECBA-9834-83BC-0DB9-0D9F986813E4}"/>
              </a:ext>
            </a:extLst>
          </p:cNvPr>
          <p:cNvSpPr/>
          <p:nvPr/>
        </p:nvSpPr>
        <p:spPr>
          <a:xfrm rot="10800000">
            <a:off x="5932936" y="4358287"/>
            <a:ext cx="94357" cy="1653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9E12C358-5164-9D3D-B78A-F62BA9901099}"/>
              </a:ext>
            </a:extLst>
          </p:cNvPr>
          <p:cNvSpPr/>
          <p:nvPr/>
        </p:nvSpPr>
        <p:spPr>
          <a:xfrm>
            <a:off x="3686780" y="4764886"/>
            <a:ext cx="94357" cy="1653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5E3629BF-B7B2-92A3-7307-27D6AD4E72EE}"/>
              </a:ext>
            </a:extLst>
          </p:cNvPr>
          <p:cNvSpPr/>
          <p:nvPr/>
        </p:nvSpPr>
        <p:spPr>
          <a:xfrm>
            <a:off x="1287902" y="4763288"/>
            <a:ext cx="94357" cy="1653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45A2CB6-A9F3-65F9-57B3-E1605685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6" y="2141233"/>
            <a:ext cx="8686426" cy="15333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does nutrition has to do with anything?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114F5-53E5-461F-8B85-A07F3436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31" y="3429000"/>
            <a:ext cx="3974937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3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163947" y="1576099"/>
            <a:ext cx="8577051" cy="6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Nutritional challenges can vary based on the cancer type:</a:t>
            </a:r>
            <a:endParaRPr dirty="0"/>
          </a:p>
        </p:txBody>
      </p:sp>
      <p:sp>
        <p:nvSpPr>
          <p:cNvPr id="153" name="Google Shape;153;p6"/>
          <p:cNvSpPr txBox="1"/>
          <p:nvPr/>
        </p:nvSpPr>
        <p:spPr>
          <a:xfrm>
            <a:off x="48767" y="1064401"/>
            <a:ext cx="9046464" cy="67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002D50"/>
                </a:solidFill>
                <a:latin typeface="Arial"/>
                <a:ea typeface="Arial"/>
                <a:cs typeface="Arial"/>
                <a:sym typeface="Arial"/>
              </a:rPr>
              <a:t>Common Nutritional Deficits in Cancer Survivors</a:t>
            </a:r>
            <a:endParaRPr sz="3000" dirty="0"/>
          </a:p>
        </p:txBody>
      </p:sp>
      <p:sp>
        <p:nvSpPr>
          <p:cNvPr id="156" name="Google Shape;156;p6"/>
          <p:cNvSpPr txBox="1"/>
          <p:nvPr/>
        </p:nvSpPr>
        <p:spPr>
          <a:xfrm>
            <a:off x="8544450" y="6318189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 descr="Cancer Ribbon Colors, Meanings, and Months">
            <a:extLst>
              <a:ext uri="{FF2B5EF4-FFF2-40B4-BE49-F238E27FC236}">
                <a16:creationId xmlns:a16="http://schemas.microsoft.com/office/drawing/2014/main" id="{993EB95B-FB91-F326-3AC6-651A1119F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6" t="1" r="42550" b="70555"/>
          <a:stretch/>
        </p:blipFill>
        <p:spPr bwMode="auto">
          <a:xfrm>
            <a:off x="437923" y="2206572"/>
            <a:ext cx="566153" cy="110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ncer Ribbon Colors, Meanings, and Months">
            <a:extLst>
              <a:ext uri="{FF2B5EF4-FFF2-40B4-BE49-F238E27FC236}">
                <a16:creationId xmlns:a16="http://schemas.microsoft.com/office/drawing/2014/main" id="{A00505BA-06C2-98B8-B85D-0AB45766D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67189" r="42026" b="4000"/>
          <a:stretch/>
        </p:blipFill>
        <p:spPr bwMode="auto">
          <a:xfrm>
            <a:off x="404459" y="3619845"/>
            <a:ext cx="612177" cy="110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ncer Ribbon Colors, Meanings, and Months">
            <a:extLst>
              <a:ext uri="{FF2B5EF4-FFF2-40B4-BE49-F238E27FC236}">
                <a16:creationId xmlns:a16="http://schemas.microsoft.com/office/drawing/2014/main" id="{77064E52-9A23-2918-4FC1-D9B13B513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32811" r="61518" b="36711"/>
          <a:stretch/>
        </p:blipFill>
        <p:spPr bwMode="auto">
          <a:xfrm>
            <a:off x="437923" y="5022981"/>
            <a:ext cx="578713" cy="11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87E953-043B-042F-A567-D1576BAD09D6}"/>
              </a:ext>
            </a:extLst>
          </p:cNvPr>
          <p:cNvSpPr txBox="1"/>
          <p:nvPr/>
        </p:nvSpPr>
        <p:spPr>
          <a:xfrm>
            <a:off x="1091878" y="2567105"/>
            <a:ext cx="703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Obesity negatively impacts Breast Cancer survivors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905B7-4CF5-956E-A6F2-E4FF6C42424B}"/>
              </a:ext>
            </a:extLst>
          </p:cNvPr>
          <p:cNvSpPr txBox="1"/>
          <p:nvPr/>
        </p:nvSpPr>
        <p:spPr>
          <a:xfrm>
            <a:off x="1056957" y="3986357"/>
            <a:ext cx="748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Malnutrition and Weight Loss negatively impact Lung Cancer survivors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F60E7-4A2A-6A69-7FCE-112C07F448B4}"/>
              </a:ext>
            </a:extLst>
          </p:cNvPr>
          <p:cNvSpPr txBox="1"/>
          <p:nvPr/>
        </p:nvSpPr>
        <p:spPr>
          <a:xfrm>
            <a:off x="1056957" y="5281901"/>
            <a:ext cx="764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Malnutrition, Weight Loss, and Muscle Loss negatively impact Colorectal Cancer survivors</a:t>
            </a:r>
          </a:p>
        </p:txBody>
      </p:sp>
    </p:spTree>
    <p:extLst>
      <p:ext uri="{BB962C8B-B14F-4D97-AF65-F5344CB8AC3E}">
        <p14:creationId xmlns:p14="http://schemas.microsoft.com/office/powerpoint/2010/main" val="5481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84020" y="1023508"/>
            <a:ext cx="8229600" cy="67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2D50"/>
                </a:solidFill>
                <a:latin typeface="Arial"/>
                <a:ea typeface="Arial"/>
                <a:cs typeface="Arial"/>
                <a:sym typeface="Arial"/>
              </a:rPr>
              <a:t>Nutrition as Cancer Prevention?</a:t>
            </a:r>
            <a:endParaRPr dirty="0"/>
          </a:p>
        </p:txBody>
      </p:sp>
      <p:sp>
        <p:nvSpPr>
          <p:cNvPr id="156" name="Google Shape;156;p6"/>
          <p:cNvSpPr txBox="1"/>
          <p:nvPr/>
        </p:nvSpPr>
        <p:spPr>
          <a:xfrm>
            <a:off x="8544450" y="6318189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EFBDA-576D-F50C-A785-3BBEFC38C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270" y="2757343"/>
            <a:ext cx="3975100" cy="2102217"/>
          </a:xfrm>
          <a:prstGeom prst="rect">
            <a:avLst/>
          </a:prstGeom>
        </p:spPr>
      </p:pic>
      <p:sp>
        <p:nvSpPr>
          <p:cNvPr id="152" name="Google Shape;152;p6"/>
          <p:cNvSpPr txBox="1"/>
          <p:nvPr/>
        </p:nvSpPr>
        <p:spPr>
          <a:xfrm>
            <a:off x="167147" y="1673316"/>
            <a:ext cx="8584968" cy="116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/>
              <a:t>A diet that consists mostly of fruits and vegetables with limited dairy, red meat, processed food, and alcohol has been show to help regulate cell cycle progression and prevent cancer.</a:t>
            </a:r>
            <a:endParaRPr sz="2000" dirty="0"/>
          </a:p>
        </p:txBody>
      </p:sp>
      <p:sp>
        <p:nvSpPr>
          <p:cNvPr id="7" name="Google Shape;152;p6">
            <a:extLst>
              <a:ext uri="{FF2B5EF4-FFF2-40B4-BE49-F238E27FC236}">
                <a16:creationId xmlns:a16="http://schemas.microsoft.com/office/drawing/2014/main" id="{40A978C6-E0E6-0F03-0CF5-874B2F944A81}"/>
              </a:ext>
            </a:extLst>
          </p:cNvPr>
          <p:cNvSpPr txBox="1"/>
          <p:nvPr/>
        </p:nvSpPr>
        <p:spPr>
          <a:xfrm>
            <a:off x="167147" y="4778699"/>
            <a:ext cx="8584968" cy="116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/>
              <a:t>A diet that consists mostly of fruits and vegetables with limited dairy, red meat, processed food, and alcohol has been show to help prevent cancer.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90818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142128" y="1106216"/>
            <a:ext cx="8686426" cy="77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2800"/>
              <a:buFont typeface="Arial"/>
              <a:buNone/>
            </a:pPr>
            <a:r>
              <a:rPr lang="en-US" sz="2800" dirty="0"/>
              <a:t>Nutrition and Cancer Myths:</a:t>
            </a:r>
            <a:endParaRPr dirty="0"/>
          </a:p>
        </p:txBody>
      </p:sp>
      <p:sp>
        <p:nvSpPr>
          <p:cNvPr id="166" name="Google Shape;166;p7"/>
          <p:cNvSpPr txBox="1"/>
          <p:nvPr/>
        </p:nvSpPr>
        <p:spPr>
          <a:xfrm>
            <a:off x="4683208" y="26410488"/>
            <a:ext cx="4376046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Bulleted Text Style Title—</a:t>
            </a:r>
            <a:b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Helvetica Neue 20pt Bold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8544450" y="6318189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2612C-5C8D-A3C4-6662-D674A0F7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4" y="1821752"/>
            <a:ext cx="854986" cy="871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A9464-B9A2-1A02-388C-F5E59C7CF958}"/>
              </a:ext>
            </a:extLst>
          </p:cNvPr>
          <p:cNvSpPr txBox="1"/>
          <p:nvPr/>
        </p:nvSpPr>
        <p:spPr>
          <a:xfrm>
            <a:off x="1218591" y="2058284"/>
            <a:ext cx="633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Eliminating Sugar will “starve” cancer cells.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407B3-1F75-A8C5-4DCC-A4CA4BA6C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90" t="9902" r="4997"/>
          <a:stretch/>
        </p:blipFill>
        <p:spPr>
          <a:xfrm>
            <a:off x="7636847" y="2732625"/>
            <a:ext cx="1018456" cy="93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704997-CF10-8743-180A-4AE1DEBE0534}"/>
              </a:ext>
            </a:extLst>
          </p:cNvPr>
          <p:cNvSpPr txBox="1"/>
          <p:nvPr/>
        </p:nvSpPr>
        <p:spPr>
          <a:xfrm>
            <a:off x="4129833" y="2970931"/>
            <a:ext cx="356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Eating fat makes you fat.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8974C-8ADE-95FB-BEAF-CB7564240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14" y="3695683"/>
            <a:ext cx="991892" cy="93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A22A58-36EF-7761-8655-CE6929BB0710}"/>
              </a:ext>
            </a:extLst>
          </p:cNvPr>
          <p:cNvSpPr txBox="1"/>
          <p:nvPr/>
        </p:nvSpPr>
        <p:spPr>
          <a:xfrm>
            <a:off x="1190200" y="4003103"/>
            <a:ext cx="69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Frozen produce isn’t as healthy as fresh produce.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56892C-2203-7132-059E-AF77408FB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988" y="4763283"/>
            <a:ext cx="1018456" cy="9885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68C235-B595-D460-D17E-016F9BC55DCA}"/>
              </a:ext>
            </a:extLst>
          </p:cNvPr>
          <p:cNvSpPr txBox="1"/>
          <p:nvPr/>
        </p:nvSpPr>
        <p:spPr>
          <a:xfrm>
            <a:off x="1401072" y="5027868"/>
            <a:ext cx="634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Juice cleanses and detoxes are good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Georgetown University OA">
      <a:dk1>
        <a:srgbClr val="000000"/>
      </a:dk1>
      <a:lt1>
        <a:srgbClr val="FFFFFF"/>
      </a:lt1>
      <a:dk2>
        <a:srgbClr val="011B39"/>
      </a:dk2>
      <a:lt2>
        <a:srgbClr val="4A4C4D"/>
      </a:lt2>
      <a:accent1>
        <a:srgbClr val="003B7C"/>
      </a:accent1>
      <a:accent2>
        <a:srgbClr val="9CA09C"/>
      </a:accent2>
      <a:accent3>
        <a:srgbClr val="00A4CC"/>
      </a:accent3>
      <a:accent4>
        <a:srgbClr val="46A536"/>
      </a:accent4>
      <a:accent5>
        <a:srgbClr val="CD0032"/>
      </a:accent5>
      <a:accent6>
        <a:srgbClr val="580A1D"/>
      </a:accent6>
      <a:hlink>
        <a:srgbClr val="003D81"/>
      </a:hlink>
      <a:folHlink>
        <a:srgbClr val="00A4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town_Lombardi_Powerpoint_SlideDeck_122122" id="{A7A9DE84-9EB5-2642-BDF9-35EF5564F6FC}" vid="{61392E88-7F5B-A24A-92D8-C6E8765864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6107</TotalTime>
  <Words>1336</Words>
  <Application>Microsoft Office PowerPoint</Application>
  <PresentationFormat>On-screen Show (4:3)</PresentationFormat>
  <Paragraphs>125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Times New Roman</vt:lpstr>
      <vt:lpstr>Office Theme</vt:lpstr>
      <vt:lpstr>PowerPoint Presentation</vt:lpstr>
      <vt:lpstr>Objectives:</vt:lpstr>
      <vt:lpstr>PowerPoint Presentation</vt:lpstr>
      <vt:lpstr>PowerPoint Presentation</vt:lpstr>
      <vt:lpstr>PowerPoint Presentation</vt:lpstr>
      <vt:lpstr>What does nutrition has to do with anything?</vt:lpstr>
      <vt:lpstr>PowerPoint Presentation</vt:lpstr>
      <vt:lpstr>PowerPoint Presentation</vt:lpstr>
      <vt:lpstr>Nutrition and Cancer Myths:</vt:lpstr>
      <vt:lpstr>Nutrition and Cancer Myths (cont.):</vt:lpstr>
      <vt:lpstr>Nutrition and Cancer Myths Summary:</vt:lpstr>
      <vt:lpstr>Nutrition Recommendations for Cancer Prevention</vt:lpstr>
      <vt:lpstr>PowerPoint Presentation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Chavez Ochoa</dc:creator>
  <cp:lastModifiedBy>Mireille Bright</cp:lastModifiedBy>
  <cp:revision>17</cp:revision>
  <dcterms:created xsi:type="dcterms:W3CDTF">2024-08-08T17:42:43Z</dcterms:created>
  <dcterms:modified xsi:type="dcterms:W3CDTF">2024-08-20T19:50:55Z</dcterms:modified>
</cp:coreProperties>
</file>